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17"/>
  </p:notesMasterIdLst>
  <p:sldIdLst>
    <p:sldId id="491" r:id="rId2"/>
    <p:sldId id="490" r:id="rId3"/>
    <p:sldId id="359" r:id="rId4"/>
    <p:sldId id="351" r:id="rId5"/>
    <p:sldId id="501" r:id="rId6"/>
    <p:sldId id="499" r:id="rId7"/>
    <p:sldId id="502" r:id="rId8"/>
    <p:sldId id="498" r:id="rId9"/>
    <p:sldId id="492" r:id="rId10"/>
    <p:sldId id="500" r:id="rId11"/>
    <p:sldId id="493" r:id="rId12"/>
    <p:sldId id="496" r:id="rId13"/>
    <p:sldId id="495" r:id="rId14"/>
    <p:sldId id="494" r:id="rId15"/>
    <p:sldId id="36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ry, Lowell" initials="BL" lastIdx="1" clrIdx="0">
    <p:extLst>
      <p:ext uri="{19B8F6BF-5375-455C-9EA6-DF929625EA0E}">
        <p15:presenceInfo xmlns:p15="http://schemas.microsoft.com/office/powerpoint/2012/main" userId="S-1-5-21-264050355-831933798-367356602-69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B32"/>
    <a:srgbClr val="516485"/>
    <a:srgbClr val="111234"/>
    <a:srgbClr val="2F5597"/>
    <a:srgbClr val="E250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4" autoAdjust="0"/>
    <p:restoredTop sz="79025" autoAdjust="0"/>
  </p:normalViewPr>
  <p:slideViewPr>
    <p:cSldViewPr snapToGrid="0">
      <p:cViewPr varScale="1">
        <p:scale>
          <a:sx n="80" d="100"/>
          <a:sy n="80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072AE551-356D-4380-B675-DE8B7ADD6174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4A27668E-0EDB-498C-8A90-A5322DA4F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50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10C57-DEBF-4103-B5F9-03BB039A3D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4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74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10C57-DEBF-4103-B5F9-03BB039A3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3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2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0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50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668E-0EDB-498C-8A90-A5322DA4F9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0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D6EF0-112C-4E6F-A325-F19F74627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C9B827-C678-42DF-8348-1D31CEBA4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B9A55-FFE5-4CF4-9722-7A13BE03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A23A2-3A58-4AF5-9649-E35877057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64B3B-62DD-4126-B309-4B4A1B80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32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D2F5-1F98-4D15-8A0B-CBEB3908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11979-A9E3-41A6-9860-65B50CB5F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2093-09E3-45F3-97CB-ABB9E7A3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082A-A53E-4A4D-ABF2-8E7F7566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3593A-D80E-487B-8B90-17818784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1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FDE0F-F079-461D-B5CF-83EC7C7B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302FB-B4D9-4C7C-868A-E15518710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5F098-BE75-4507-B3C4-359A901F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11E28-4E5C-4CD5-BAB9-3F975B8D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EC0A9-B300-4365-BFDF-D79FBC48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89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0E16C1F-84B0-4F7E-9626-E81790856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15" t="26671" r="1616" b="14993"/>
          <a:stretch/>
        </p:blipFill>
        <p:spPr>
          <a:xfrm>
            <a:off x="655570" y="-14990"/>
            <a:ext cx="1152144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DD3FB-9FC0-49DD-BEF9-869849FF42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69" r="53611"/>
          <a:stretch/>
        </p:blipFill>
        <p:spPr>
          <a:xfrm>
            <a:off x="0" y="0"/>
            <a:ext cx="629587" cy="68580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3D3E3ED-70AD-4BFE-90B0-306D773AC5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219" y="805296"/>
            <a:ext cx="626076" cy="4893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FC27-A5D9-4DD6-9783-1BECA31740DD}"/>
              </a:ext>
            </a:extLst>
          </p:cNvPr>
          <p:cNvSpPr txBox="1"/>
          <p:nvPr userDrawn="1"/>
        </p:nvSpPr>
        <p:spPr>
          <a:xfrm rot="5400000">
            <a:off x="-356896" y="6040516"/>
            <a:ext cx="1343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Helvetica LT Std Cond" panose="020B0506020202030204" pitchFamily="34" charset="0"/>
                <a:cs typeface="Arial" panose="020B0604020202020204" pitchFamily="34" charset="0"/>
              </a:rPr>
              <a:t>www.innove.com</a:t>
            </a:r>
            <a:endParaRPr lang="en-US" sz="1100" dirty="0">
              <a:solidFill>
                <a:schemeClr val="bg1"/>
              </a:solidFill>
              <a:latin typeface="Helvetica LT Std Cond" panose="020B05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F6F5F5B-DF1B-4330-8A51-69E4DEF2534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4052" y="2703817"/>
            <a:ext cx="1693017" cy="13135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5925A9-DC8D-425C-B790-B7684816EA43}"/>
              </a:ext>
            </a:extLst>
          </p:cNvPr>
          <p:cNvSpPr/>
          <p:nvPr userDrawn="1"/>
        </p:nvSpPr>
        <p:spPr>
          <a:xfrm>
            <a:off x="0" y="704860"/>
            <a:ext cx="629587" cy="920931"/>
          </a:xfrm>
          <a:prstGeom prst="rect">
            <a:avLst/>
          </a:prstGeom>
          <a:solidFill>
            <a:srgbClr val="E25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0E44224-9EBC-4D0A-A565-8E9CC8772E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80" y="952070"/>
            <a:ext cx="474866" cy="37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9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EF081-C334-4950-9634-1087FE59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8A4B-C66B-4902-932E-E008D645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740F8-9AA3-4EB5-ADA9-AFDD6856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64626-DA30-4C08-AAE8-5B1011B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FD2FB-216D-4A0C-B549-4739DCEB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D4AA-D52A-4E83-890B-521F885D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35868-112E-4F46-9E77-36477014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C178A-0882-404C-8F51-485EF994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BF60E-88C7-47E9-9747-F85364B0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4EA07-2C91-4B60-AFEF-A49812D7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2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8E7F-FE00-4E6C-A470-F355FFB6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D3FA-F7B8-428B-86A0-4F4E9CD8B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8524D-8F84-44FE-A7D7-33D6E859E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E0587-8841-4358-9DD1-52CD6FC0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A4E5E-9E4A-4B5A-B59E-9B871FD9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63BF7-26A8-44CE-B443-E27810CC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F0FB-DA16-432F-BCC8-50E2353C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BCE94-603A-4592-97DF-9D2A2AA21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A55D7-347E-4201-8E29-DEFB9E4D9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2E2E1-B028-462F-84AD-C4D614562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52170-4611-45BA-BF70-E119C294E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0BA63-AD64-41F3-819C-FC960729D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F941E-11FA-49C0-ADEE-67A838C7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AD791-E9B2-4471-8702-47488C7E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2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D5E4-9153-420E-A879-2172B580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9A954-35BF-4C86-B97B-FE6B28E4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C8D23-32E2-499E-A181-4E2C487F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DBBAC-CEEC-4B74-9C32-176692C1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0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13D9A-8B65-4920-B45D-532DA33F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059B79-B166-4C62-A39E-E96B6EF82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3D3B4-310F-4C9F-B75C-E9C2500E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A7A7-28F7-4330-B928-BB210762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E123-5E5B-42AE-B8FA-091DF13A2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4A1E6-CB8C-4A2C-9D4B-38B122380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610CA-DF3D-4A52-B37A-DEF4C431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2C8E9-35A8-4A87-8965-D7FA90BC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2FB3E-5FC6-4496-AD8E-36D3423E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2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C187-2CE6-4562-9DE3-F19A28D1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DE878-01AE-40F9-940C-476B3DDDB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B8503-1D4C-45D9-9988-7AF8256FE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9C34E-26E6-4B4B-AE3B-62DDA056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4859C-0E92-4A24-BD5E-BC6E7FA6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06715-EDDC-4BED-A5D3-C4269EA1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F400D-198A-4ABA-BC42-C11A30C5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CD4D6-ABCD-4D5B-9139-C653E21E3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B0AF-CA64-463A-8FAE-7858CF0AF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DF9B5-A02B-4EBD-90FB-62CC34002FCB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A766-D938-47CD-8B67-C9FE68A34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1CA81-5F12-4E16-9D81-749480A58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2B775-7651-4E3D-81F2-26D88F15D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0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Brad.morrison@innove.com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Bryan.Crosswhite@innov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CC9BC41-8E65-CF48-AA32-880B28DB9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692400"/>
            <a:ext cx="7315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0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9BB899C-6507-1445-B838-66BEC12A8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57" b="419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64097-2C6B-4F46-8132-4EA4E305DAE5}"/>
              </a:ext>
            </a:extLst>
          </p:cNvPr>
          <p:cNvSpPr txBox="1">
            <a:spLocks/>
          </p:cNvSpPr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dirty="0"/>
              <a:t>VR Emersion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BACB0-FD99-41CA-B416-1C14E4EACA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65161" y="2640943"/>
            <a:ext cx="365760" cy="36512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fld id="{A37A8C66-6F24-4E1F-93D4-15A805F08753}" type="slidenum">
              <a:rPr lang="en-US">
                <a:solidFill>
                  <a:schemeClr val="tx1"/>
                </a:solidFill>
                <a:latin typeface="Calibri" panose="020F0502020204030204"/>
              </a:rPr>
              <a:pPr algn="ctr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58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1974BB-D645-2443-B549-2EE57D4FD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" t="22781" r="2240" b="18865"/>
          <a:stretch/>
        </p:blipFill>
        <p:spPr>
          <a:xfrm>
            <a:off x="686298" y="1540043"/>
            <a:ext cx="10985557" cy="4530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90BF7-A47F-46B9-8382-16385F8F8E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77000"/>
            <a:ext cx="28448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DA5A08-9DA4-4282-BF10-C58E2FCCBF5B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0551699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Promotion of Woman Grown Products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2054B-0AE4-194C-A164-DCFF0DAF1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096" y="2206989"/>
            <a:ext cx="4114280" cy="2046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5A235-A6CE-EC4B-BE8B-A1FC06A5A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355" y="2056231"/>
            <a:ext cx="3256741" cy="2297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F9FB30-F2A5-8F4C-ABD4-FD04C729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562" y="4028411"/>
            <a:ext cx="904526" cy="4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2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5AFCB99-FD8F-F540-9A02-F49779945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152" t="2340" r="30621" b="-2338"/>
          <a:stretch/>
        </p:blipFill>
        <p:spPr>
          <a:xfrm>
            <a:off x="0" y="-1"/>
            <a:ext cx="7809552" cy="69783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3DA5A08-9DA4-4282-BF10-C58E2FCCBF5B}"/>
              </a:ext>
            </a:extLst>
          </p:cNvPr>
          <p:cNvSpPr txBox="1">
            <a:spLocks/>
          </p:cNvSpPr>
          <p:nvPr/>
        </p:nvSpPr>
        <p:spPr>
          <a:xfrm>
            <a:off x="6224337" y="286865"/>
            <a:ext cx="5967663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</a:rPr>
              <a:t>Government Stakeholder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CB36B6-56D7-4146-A0A5-85C08D2872CF}"/>
              </a:ext>
            </a:extLst>
          </p:cNvPr>
          <p:cNvSpPr/>
          <p:nvPr/>
        </p:nvSpPr>
        <p:spPr>
          <a:xfrm>
            <a:off x="6596258" y="1152248"/>
            <a:ext cx="562487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Local Solutions for Global Problems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Co-developing solutions to meet National challenges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Providing ITC solutions for Imports and Exports </a:t>
            </a:r>
          </a:p>
          <a:p>
            <a:pPr>
              <a:spcAft>
                <a:spcPts val="600"/>
              </a:spcAft>
            </a:pPr>
            <a:endParaRPr lang="en-US" sz="2800" dirty="0">
              <a:cs typeface="Calibri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C5964-0431-814D-8205-98DAB127423D}"/>
              </a:ext>
            </a:extLst>
          </p:cNvPr>
          <p:cNvSpPr txBox="1"/>
          <p:nvPr/>
        </p:nvSpPr>
        <p:spPr>
          <a:xfrm>
            <a:off x="208547" y="6058052"/>
            <a:ext cx="415490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Agriculture Minister of Rwanda</a:t>
            </a:r>
          </a:p>
        </p:txBody>
      </p:sp>
    </p:spTree>
    <p:extLst>
      <p:ext uri="{BB962C8B-B14F-4D97-AF65-F5344CB8AC3E}">
        <p14:creationId xmlns:p14="http://schemas.microsoft.com/office/powerpoint/2010/main" val="372834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BE28F3-21D3-42F3-94E9-696C039E1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277" y="5112785"/>
            <a:ext cx="782643" cy="856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4F060F-553F-4272-9828-4000330261BA}"/>
              </a:ext>
            </a:extLst>
          </p:cNvPr>
          <p:cNvSpPr txBox="1"/>
          <p:nvPr/>
        </p:nvSpPr>
        <p:spPr>
          <a:xfrm rot="16200000">
            <a:off x="-1383835" y="3298364"/>
            <a:ext cx="4971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AGRICULTURE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DA5A08-9DA4-4282-BF10-C58E2FCCBF5B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0551699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Proven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</a:rPr>
              <a:t>Agro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 Dealer / Extension Model</a:t>
            </a: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C8FC4FAB-1E85-F84F-B634-5762625E571F}"/>
              </a:ext>
            </a:extLst>
          </p:cNvPr>
          <p:cNvSpPr/>
          <p:nvPr/>
        </p:nvSpPr>
        <p:spPr>
          <a:xfrm>
            <a:off x="1517297" y="1774172"/>
            <a:ext cx="7690553" cy="39369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471DD8-CE80-4148-9988-162899D5275F}"/>
              </a:ext>
            </a:extLst>
          </p:cNvPr>
          <p:cNvSpPr/>
          <p:nvPr/>
        </p:nvSpPr>
        <p:spPr>
          <a:xfrm>
            <a:off x="1972378" y="2031699"/>
            <a:ext cx="931333" cy="917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Calibri"/>
              </a:rPr>
              <a:t>Fert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9CB66D-82BB-EE49-BC41-1D601B740B51}"/>
              </a:ext>
            </a:extLst>
          </p:cNvPr>
          <p:cNvSpPr/>
          <p:nvPr/>
        </p:nvSpPr>
        <p:spPr>
          <a:xfrm>
            <a:off x="3270600" y="2031699"/>
            <a:ext cx="931333" cy="917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Calibri"/>
              </a:rPr>
              <a:t>Pest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BAD73F-665F-FA49-969F-0C6B1315869A}"/>
              </a:ext>
            </a:extLst>
          </p:cNvPr>
          <p:cNvSpPr/>
          <p:nvPr/>
        </p:nvSpPr>
        <p:spPr>
          <a:xfrm>
            <a:off x="4512378" y="2031699"/>
            <a:ext cx="931333" cy="917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Calibri"/>
              </a:rPr>
              <a:t>Seed</a:t>
            </a:r>
          </a:p>
        </p:txBody>
      </p:sp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A91BC52F-A5C3-1F4B-B652-F0B81C87A0BD}"/>
              </a:ext>
            </a:extLst>
          </p:cNvPr>
          <p:cNvSpPr/>
          <p:nvPr/>
        </p:nvSpPr>
        <p:spPr>
          <a:xfrm>
            <a:off x="2044697" y="3374019"/>
            <a:ext cx="860778" cy="1269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Calibri"/>
              </a:rPr>
              <a:t>Loyalty</a:t>
            </a:r>
          </a:p>
          <a:p>
            <a:pPr algn="ctr"/>
            <a:r>
              <a:rPr lang="en-US" sz="1600" dirty="0">
                <a:cs typeface="Calibri"/>
              </a:rPr>
              <a:t>Card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807ECB-3DF7-2B45-A7DD-FBA29688D9B6}"/>
              </a:ext>
            </a:extLst>
          </p:cNvPr>
          <p:cNvSpPr/>
          <p:nvPr/>
        </p:nvSpPr>
        <p:spPr>
          <a:xfrm>
            <a:off x="5881156" y="2031699"/>
            <a:ext cx="931333" cy="917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Calibri"/>
              </a:rPr>
              <a:t>Farm Equip</a:t>
            </a:r>
          </a:p>
        </p:txBody>
      </p:sp>
      <p:pic>
        <p:nvPicPr>
          <p:cNvPr id="24" name="Graphic 11" descr="Man">
            <a:extLst>
              <a:ext uri="{FF2B5EF4-FFF2-40B4-BE49-F238E27FC236}">
                <a16:creationId xmlns:a16="http://schemas.microsoft.com/office/drawing/2014/main" id="{4B14D08D-CC52-6F48-81A2-D9863DE60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59295" y="4144837"/>
            <a:ext cx="1365955" cy="13518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4DCD20-2BA5-A149-98B7-B26187D96C48}"/>
              </a:ext>
            </a:extLst>
          </p:cNvPr>
          <p:cNvSpPr txBox="1"/>
          <p:nvPr/>
        </p:nvSpPr>
        <p:spPr>
          <a:xfrm>
            <a:off x="7143395" y="3773714"/>
            <a:ext cx="19106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Farmer Extension</a:t>
            </a:r>
            <a:endParaRPr lang="en-US" dirty="0">
              <a:cs typeface="Calibri"/>
            </a:endParaRPr>
          </a:p>
        </p:txBody>
      </p:sp>
      <p:sp>
        <p:nvSpPr>
          <p:cNvPr id="26" name="Arrow: Up 13">
            <a:extLst>
              <a:ext uri="{FF2B5EF4-FFF2-40B4-BE49-F238E27FC236}">
                <a16:creationId xmlns:a16="http://schemas.microsoft.com/office/drawing/2014/main" id="{716B5BCB-C00C-7446-9957-10D180D012C4}"/>
              </a:ext>
            </a:extLst>
          </p:cNvPr>
          <p:cNvSpPr/>
          <p:nvPr/>
        </p:nvSpPr>
        <p:spPr>
          <a:xfrm>
            <a:off x="7258442" y="1962653"/>
            <a:ext cx="1566332" cy="14675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Sales</a:t>
            </a:r>
            <a:endParaRPr lang="en-US" dirty="0"/>
          </a:p>
        </p:txBody>
      </p:sp>
      <p:sp>
        <p:nvSpPr>
          <p:cNvPr id="27" name="Isosceles Triangle 14">
            <a:extLst>
              <a:ext uri="{FF2B5EF4-FFF2-40B4-BE49-F238E27FC236}">
                <a16:creationId xmlns:a16="http://schemas.microsoft.com/office/drawing/2014/main" id="{B7A69373-1566-0A4E-B2A6-75BB436C50DC}"/>
              </a:ext>
            </a:extLst>
          </p:cNvPr>
          <p:cNvSpPr/>
          <p:nvPr/>
        </p:nvSpPr>
        <p:spPr>
          <a:xfrm>
            <a:off x="2851726" y="4479977"/>
            <a:ext cx="1876776" cy="10442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Calibri"/>
              </a:rPr>
              <a:t>Post Harvest</a:t>
            </a:r>
            <a:endParaRPr lang="en-US" sz="1600">
              <a:cs typeface="Calibri"/>
            </a:endParaRPr>
          </a:p>
          <a:p>
            <a:pPr algn="ctr"/>
            <a:r>
              <a:rPr lang="en-US" sz="1600" dirty="0">
                <a:cs typeface="Calibri"/>
              </a:rPr>
              <a:t>Contract</a:t>
            </a:r>
          </a:p>
          <a:p>
            <a:pPr algn="ctr"/>
            <a:endParaRPr lang="en-US" sz="1600" dirty="0">
              <a:cs typeface="Calibri"/>
            </a:endParaRPr>
          </a:p>
        </p:txBody>
      </p:sp>
      <p:pic>
        <p:nvPicPr>
          <p:cNvPr id="28" name="Graphic 16" descr="Smart Phone">
            <a:extLst>
              <a:ext uri="{FF2B5EF4-FFF2-40B4-BE49-F238E27FC236}">
                <a16:creationId xmlns:a16="http://schemas.microsoft.com/office/drawing/2014/main" id="{709ECB52-16DB-AC4F-ABB6-071A35F6F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7518" y="4412949"/>
            <a:ext cx="1210733" cy="11825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580BE36-5529-3C49-8E01-4476F52A3D27}"/>
              </a:ext>
            </a:extLst>
          </p:cNvPr>
          <p:cNvSpPr txBox="1"/>
          <p:nvPr/>
        </p:nvSpPr>
        <p:spPr>
          <a:xfrm>
            <a:off x="5435950" y="4521602"/>
            <a:ext cx="205175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/>
              <a:t>Mobile Ordering</a:t>
            </a:r>
            <a:endParaRPr lang="en-US" sz="1400" dirty="0">
              <a:cs typeface="Calibri"/>
            </a:endParaRPr>
          </a:p>
          <a:p>
            <a:pPr algn="ctr"/>
            <a:r>
              <a:rPr lang="en-US" sz="1400">
                <a:cs typeface="Calibri"/>
              </a:rPr>
              <a:t>Inventory Mgt</a:t>
            </a:r>
            <a:endParaRPr lang="en-US" sz="1400" dirty="0">
              <a:cs typeface="Calibri"/>
            </a:endParaRPr>
          </a:p>
          <a:p>
            <a:pPr algn="ctr"/>
            <a:r>
              <a:rPr lang="en-US" sz="1400" dirty="0">
                <a:cs typeface="Calibri"/>
              </a:rPr>
              <a:t>VR Training</a:t>
            </a:r>
          </a:p>
          <a:p>
            <a:pPr algn="ctr"/>
            <a:r>
              <a:rPr lang="en-US" sz="1400" dirty="0">
                <a:cs typeface="Calibri"/>
              </a:rPr>
              <a:t>Harvest Projection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2E6AAC-6584-B94E-8CD8-09730F6B0AA6}"/>
              </a:ext>
            </a:extLst>
          </p:cNvPr>
          <p:cNvSpPr txBox="1"/>
          <p:nvPr/>
        </p:nvSpPr>
        <p:spPr>
          <a:xfrm>
            <a:off x="3269896" y="3371548"/>
            <a:ext cx="418253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Agriculture Input/Dealer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b="1">
                <a:ea typeface="+mn-lt"/>
                <a:cs typeface="+mn-lt"/>
              </a:rPr>
              <a:t>(One Stop Shop)</a:t>
            </a:r>
            <a:endParaRPr lang="en-US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31" name="Rectangle: Rounded Corners 4">
            <a:extLst>
              <a:ext uri="{FF2B5EF4-FFF2-40B4-BE49-F238E27FC236}">
                <a16:creationId xmlns:a16="http://schemas.microsoft.com/office/drawing/2014/main" id="{8A5616CF-7230-764F-A8E0-D0864912424D}"/>
              </a:ext>
            </a:extLst>
          </p:cNvPr>
          <p:cNvSpPr/>
          <p:nvPr/>
        </p:nvSpPr>
        <p:spPr>
          <a:xfrm>
            <a:off x="10599431" y="2970602"/>
            <a:ext cx="1439817" cy="1975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16" descr="Money">
            <a:extLst>
              <a:ext uri="{FF2B5EF4-FFF2-40B4-BE49-F238E27FC236}">
                <a16:creationId xmlns:a16="http://schemas.microsoft.com/office/drawing/2014/main" id="{C75CAE97-BEEF-8B43-AE78-33981C1A2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4226" y="3429000"/>
            <a:ext cx="914400" cy="914400"/>
          </a:xfrm>
          <a:prstGeom prst="rect">
            <a:avLst/>
          </a:prstGeom>
        </p:spPr>
      </p:pic>
      <p:sp>
        <p:nvSpPr>
          <p:cNvPr id="33" name="Arrow: Left-Right 19">
            <a:extLst>
              <a:ext uri="{FF2B5EF4-FFF2-40B4-BE49-F238E27FC236}">
                <a16:creationId xmlns:a16="http://schemas.microsoft.com/office/drawing/2014/main" id="{A350D609-05D4-9440-852C-33E6C7A4E46C}"/>
              </a:ext>
            </a:extLst>
          </p:cNvPr>
          <p:cNvSpPr/>
          <p:nvPr/>
        </p:nvSpPr>
        <p:spPr>
          <a:xfrm>
            <a:off x="9296863" y="3541277"/>
            <a:ext cx="1213555" cy="47977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16" descr="Smart Phone">
            <a:extLst>
              <a:ext uri="{FF2B5EF4-FFF2-40B4-BE49-F238E27FC236}">
                <a16:creationId xmlns:a16="http://schemas.microsoft.com/office/drawing/2014/main" id="{2E53C1E8-E0CF-3A4D-8A58-A0E66AC6D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4741" y="4229504"/>
            <a:ext cx="666226" cy="6309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DCA5A1-127C-DA43-964A-DA477B74161A}"/>
              </a:ext>
            </a:extLst>
          </p:cNvPr>
          <p:cNvSpPr txBox="1"/>
          <p:nvPr/>
        </p:nvSpPr>
        <p:spPr>
          <a:xfrm>
            <a:off x="8380715" y="4308871"/>
            <a:ext cx="5277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ICT</a:t>
            </a:r>
          </a:p>
        </p:txBody>
      </p:sp>
      <p:pic>
        <p:nvPicPr>
          <p:cNvPr id="36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6795176-3279-114C-9A4E-AFFF16F7FE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2875" y="3444044"/>
            <a:ext cx="379238" cy="255766"/>
          </a:xfrm>
          <a:prstGeom prst="rect">
            <a:avLst/>
          </a:prstGeom>
        </p:spPr>
      </p:pic>
      <p:pic>
        <p:nvPicPr>
          <p:cNvPr id="37" name="Graphic 23" descr="Farmer">
            <a:extLst>
              <a:ext uri="{FF2B5EF4-FFF2-40B4-BE49-F238E27FC236}">
                <a16:creationId xmlns:a16="http://schemas.microsoft.com/office/drawing/2014/main" id="{C9C22365-22A6-7B46-8EA5-1C49F7EA3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08740" y="4229238"/>
            <a:ext cx="547512" cy="5043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C3FAB13-CD81-6C4A-BACF-AD7164EABBEC}"/>
              </a:ext>
            </a:extLst>
          </p:cNvPr>
          <p:cNvSpPr txBox="1"/>
          <p:nvPr/>
        </p:nvSpPr>
        <p:spPr>
          <a:xfrm>
            <a:off x="10353714" y="3102556"/>
            <a:ext cx="19106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Micro Finance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9ACCCA-69D6-4349-BD0C-9338EAD4E3D0}"/>
              </a:ext>
            </a:extLst>
          </p:cNvPr>
          <p:cNvSpPr txBox="1"/>
          <p:nvPr/>
        </p:nvSpPr>
        <p:spPr>
          <a:xfrm>
            <a:off x="10371411" y="4311119"/>
            <a:ext cx="19106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61502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90BF7-A47F-46B9-8382-16385F8F8E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77000"/>
            <a:ext cx="28448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F060F-553F-4272-9828-4000330261BA}"/>
              </a:ext>
            </a:extLst>
          </p:cNvPr>
          <p:cNvSpPr txBox="1"/>
          <p:nvPr/>
        </p:nvSpPr>
        <p:spPr>
          <a:xfrm rot="16200000">
            <a:off x="-1383835" y="3298364"/>
            <a:ext cx="4971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AGRICULTURE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DA5A08-9DA4-4282-BF10-C58E2FCCBF5B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0551699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</a:rPr>
              <a:t>Innové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Agricultural Consulting Team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DE58CC-3AC3-0044-9B4A-771A422059CC}"/>
              </a:ext>
            </a:extLst>
          </p:cNvPr>
          <p:cNvSpPr/>
          <p:nvPr/>
        </p:nvSpPr>
        <p:spPr>
          <a:xfrm>
            <a:off x="1766644" y="1944147"/>
            <a:ext cx="104253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Mike Espy </a:t>
            </a:r>
            <a:r>
              <a:rPr lang="en-US" sz="2400" dirty="0">
                <a:cs typeface="Calibri"/>
              </a:rPr>
              <a:t>– Former US Secretary of Agriculture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Davit </a:t>
            </a:r>
            <a:r>
              <a:rPr lang="en-US" sz="2800" dirty="0" err="1">
                <a:cs typeface="Calibri"/>
              </a:rPr>
              <a:t>Kirvalidze</a:t>
            </a:r>
            <a:r>
              <a:rPr lang="en-US" sz="28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– Former Minister of Agriculture of Georgia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Innocent </a:t>
            </a:r>
            <a:r>
              <a:rPr lang="en-US" sz="2800" dirty="0" err="1">
                <a:ea typeface="+mn-lt"/>
                <a:cs typeface="+mn-lt"/>
              </a:rPr>
              <a:t>Musabyimana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– Former </a:t>
            </a:r>
            <a:r>
              <a:rPr lang="en-US" sz="2400" dirty="0"/>
              <a:t>Perm. Secretary of</a:t>
            </a:r>
            <a:r>
              <a:rPr lang="en-US" sz="2400" dirty="0">
                <a:ea typeface="+mn-lt"/>
                <a:cs typeface="+mn-lt"/>
              </a:rPr>
              <a:t> Agriculture Rwanda</a:t>
            </a:r>
            <a:endParaRPr lang="en-US" sz="24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Doug </a:t>
            </a:r>
            <a:r>
              <a:rPr lang="en-US" sz="2800" dirty="0" err="1">
                <a:cs typeface="Calibri"/>
              </a:rPr>
              <a:t>Keesling</a:t>
            </a:r>
            <a:r>
              <a:rPr lang="en-US" sz="28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– US Agricultural Advisory Committee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Dan </a:t>
            </a:r>
            <a:r>
              <a:rPr lang="en-US" sz="2800" dirty="0" err="1">
                <a:cs typeface="Calibri"/>
              </a:rPr>
              <a:t>Folta</a:t>
            </a:r>
            <a:r>
              <a:rPr lang="en-US" sz="28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- Technical Advisor at Ministry of Agriculture Rwanda (Irrigation)</a:t>
            </a:r>
            <a:endParaRPr lang="en-US" sz="32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Brad Morrison </a:t>
            </a:r>
            <a:r>
              <a:rPr lang="en-US" sz="2400" dirty="0">
                <a:cs typeface="Calibri"/>
              </a:rPr>
              <a:t>– Development of Water Wells throughout Uganda</a:t>
            </a: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Bryan </a:t>
            </a:r>
            <a:r>
              <a:rPr lang="en-US" sz="2800" dirty="0" err="1">
                <a:cs typeface="Calibri"/>
              </a:rPr>
              <a:t>Crosswhite</a:t>
            </a:r>
            <a:r>
              <a:rPr lang="en-US" sz="28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– Economist and Trade Policy Expert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Jeremy </a:t>
            </a:r>
            <a:r>
              <a:rPr lang="en-US" sz="2800" dirty="0" err="1">
                <a:cs typeface="Calibri"/>
              </a:rPr>
              <a:t>Kenisky</a:t>
            </a:r>
            <a:r>
              <a:rPr lang="en-US" sz="28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– VR/AR Expert, Professor: University of the Incarnate Word</a:t>
            </a: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598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2D0E14-02BE-4E00-9738-D92DDEB9B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678" r="363" b="8939"/>
          <a:stretch/>
        </p:blipFill>
        <p:spPr>
          <a:xfrm>
            <a:off x="-1" y="0"/>
            <a:ext cx="1233690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F3073A-B8BD-4678-B1A5-79468FF6F344}"/>
              </a:ext>
            </a:extLst>
          </p:cNvPr>
          <p:cNvSpPr txBox="1"/>
          <p:nvPr/>
        </p:nvSpPr>
        <p:spPr>
          <a:xfrm>
            <a:off x="587879" y="6371539"/>
            <a:ext cx="1343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www.Innové.com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FCB071-46DE-4F53-8A27-DACFBE1C4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892" y="329910"/>
            <a:ext cx="626076" cy="4893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02475A-D839-47E5-82EE-5575DBB54E9D}"/>
              </a:ext>
            </a:extLst>
          </p:cNvPr>
          <p:cNvSpPr/>
          <p:nvPr/>
        </p:nvSpPr>
        <p:spPr>
          <a:xfrm>
            <a:off x="-1" y="1115014"/>
            <a:ext cx="606930" cy="946851"/>
          </a:xfrm>
          <a:prstGeom prst="rect">
            <a:avLst/>
          </a:prstGeom>
          <a:solidFill>
            <a:srgbClr val="E25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0D83BC-8E60-458E-B93D-B715EC78689C}"/>
              </a:ext>
            </a:extLst>
          </p:cNvPr>
          <p:cNvSpPr txBox="1"/>
          <p:nvPr/>
        </p:nvSpPr>
        <p:spPr>
          <a:xfrm>
            <a:off x="684050" y="1056487"/>
            <a:ext cx="5434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Company Contacts</a:t>
            </a:r>
            <a:endParaRPr lang="en-US" sz="5400" dirty="0">
              <a:solidFill>
                <a:schemeClr val="bg1">
                  <a:lumMod val="9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045FD-0953-475E-9F6A-68A6FB2AC33A}"/>
              </a:ext>
            </a:extLst>
          </p:cNvPr>
          <p:cNvSpPr txBox="1"/>
          <p:nvPr/>
        </p:nvSpPr>
        <p:spPr>
          <a:xfrm>
            <a:off x="2068492" y="2061865"/>
            <a:ext cx="93214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Mr. Bryan Crosswhite, VP, International Development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+1.830.469.8921</a:t>
            </a:r>
          </a:p>
          <a:p>
            <a:r>
              <a:rPr lang="en-US" sz="2400" dirty="0">
                <a:solidFill>
                  <a:schemeClr val="bg1"/>
                </a:solidFill>
                <a:hlinkClick r:id="rId7"/>
              </a:rPr>
              <a:t>Bryan.Crosswhite@innove.com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Mr. Doug </a:t>
            </a:r>
            <a:r>
              <a:rPr lang="en-US" sz="2400" dirty="0" err="1">
                <a:solidFill>
                  <a:schemeClr val="bg1"/>
                </a:solidFill>
              </a:rPr>
              <a:t>Keesling</a:t>
            </a:r>
            <a:r>
              <a:rPr lang="en-US" sz="2400" dirty="0">
                <a:solidFill>
                  <a:schemeClr val="bg1"/>
                </a:solidFill>
              </a:rPr>
              <a:t>, VP,  of Agriculture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+1.620.257.8125</a:t>
            </a:r>
          </a:p>
          <a:p>
            <a:r>
              <a:rPr lang="en-US" sz="2400" dirty="0">
                <a:solidFill>
                  <a:schemeClr val="bg1"/>
                </a:solidFill>
                <a:hlinkClick r:id="rId8"/>
              </a:rPr>
              <a:t>Doug.Keesling@innove.com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0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84A10-96AD-45EE-B56B-30428293749D}"/>
              </a:ext>
            </a:extLst>
          </p:cNvPr>
          <p:cNvSpPr txBox="1"/>
          <p:nvPr/>
        </p:nvSpPr>
        <p:spPr>
          <a:xfrm>
            <a:off x="1494347" y="1698133"/>
            <a:ext cx="10049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2003 Innové has delivered knowledge and technical solutions that go beyond for </a:t>
            </a:r>
            <a:r>
              <a:rPr lang="en-US" sz="2400" b="1" i="1" u="sng" dirty="0"/>
              <a:t>innovation impact</a:t>
            </a:r>
            <a:r>
              <a:rPr lang="en-US" sz="2400" dirty="0"/>
              <a:t>. And, the driving force of our success is our people. Together we are committed to a singular purpose – </a:t>
            </a:r>
            <a:r>
              <a:rPr lang="en-US" sz="2400" b="1" i="1" u="sng" dirty="0"/>
              <a:t>Sustainable Knowledge through Technology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48723-7344-41DD-B22B-CC79F78561EF}"/>
              </a:ext>
            </a:extLst>
          </p:cNvPr>
          <p:cNvSpPr txBox="1"/>
          <p:nvPr/>
        </p:nvSpPr>
        <p:spPr>
          <a:xfrm>
            <a:off x="1494346" y="3362884"/>
            <a:ext cx="108444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Cyber Security – Applied risk management to agile, continuous development and DEVSECOPS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Learning – Comprehensive process driven training solutions; live, virtual &amp; constructive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Software – Secure data-driven apps for work augmentation, automation and decision support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Professional Services – Trusted performance of project management, systems engineering, integration, test &amp; sustainment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F74F8-EEC7-4083-9926-CECD1DB3858E}"/>
              </a:ext>
            </a:extLst>
          </p:cNvPr>
          <p:cNvSpPr txBox="1"/>
          <p:nvPr/>
        </p:nvSpPr>
        <p:spPr>
          <a:xfrm>
            <a:off x="1494346" y="5250951"/>
            <a:ext cx="1004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Our mission is to deliver knowledge and technology beyond expectations for customer success. We deliver on this mission using ISO 9001:2105 and CMMI Software Development best practices in identifying specific Government &amp; Commercial client problems and building tech-driven solutions to specific need.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B942B3-F55B-45D2-B5E2-3E699003DC53}"/>
              </a:ext>
            </a:extLst>
          </p:cNvPr>
          <p:cNvSpPr txBox="1">
            <a:spLocks/>
          </p:cNvSpPr>
          <p:nvPr/>
        </p:nvSpPr>
        <p:spPr>
          <a:xfrm>
            <a:off x="1413552" y="678094"/>
            <a:ext cx="10515600" cy="94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22835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F3073A-B8BD-4678-B1A5-79468FF6F344}"/>
              </a:ext>
            </a:extLst>
          </p:cNvPr>
          <p:cNvSpPr txBox="1"/>
          <p:nvPr/>
        </p:nvSpPr>
        <p:spPr>
          <a:xfrm>
            <a:off x="587879" y="6371539"/>
            <a:ext cx="1343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www.Innové.com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0D83BC-8E60-458E-B93D-B715EC78689C}"/>
              </a:ext>
            </a:extLst>
          </p:cNvPr>
          <p:cNvSpPr txBox="1"/>
          <p:nvPr/>
        </p:nvSpPr>
        <p:spPr>
          <a:xfrm>
            <a:off x="1150600" y="744439"/>
            <a:ext cx="9685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Partnership &amp; Delivery Ecosystem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C4A236-1C5D-43F3-9066-3B39D77F5031}"/>
              </a:ext>
            </a:extLst>
          </p:cNvPr>
          <p:cNvSpPr/>
          <p:nvPr/>
        </p:nvSpPr>
        <p:spPr>
          <a:xfrm>
            <a:off x="705122" y="2198512"/>
            <a:ext cx="11324491" cy="40679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EDF1E90-5935-490E-B840-DED78429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91" y="4015588"/>
            <a:ext cx="2743200" cy="1172308"/>
          </a:xfrm>
          <a:prstGeom prst="rect">
            <a:avLst/>
          </a:prstGeom>
        </p:spPr>
      </p:pic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22FCCC4-2BEC-488C-A693-F10D70404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46" y="2294933"/>
            <a:ext cx="2743200" cy="815340"/>
          </a:xfrm>
          <a:prstGeom prst="rect">
            <a:avLst/>
          </a:prstGeom>
        </p:spPr>
      </p:pic>
      <p:pic>
        <p:nvPicPr>
          <p:cNvPr id="12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C8BC2BA6-81E7-4F70-9FA1-2967E994E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600" y="3086691"/>
            <a:ext cx="2180493" cy="209226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B46D41A-BFFE-4824-B576-B3CCF294D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075" y="2435064"/>
            <a:ext cx="2790095" cy="1667325"/>
          </a:xfrm>
          <a:prstGeom prst="rect">
            <a:avLst/>
          </a:prstGeom>
        </p:spPr>
      </p:pic>
      <p:pic>
        <p:nvPicPr>
          <p:cNvPr id="16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8DCE6EA-A99C-4675-9C9E-F86ACD3C3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2292" y="2318648"/>
            <a:ext cx="2743200" cy="1541633"/>
          </a:xfrm>
          <a:prstGeom prst="rect">
            <a:avLst/>
          </a:prstGeom>
        </p:spPr>
      </p:pic>
      <p:pic>
        <p:nvPicPr>
          <p:cNvPr id="18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B0BB040-8786-4775-AF82-5538C51DB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352" y="3774092"/>
            <a:ext cx="2743200" cy="2194560"/>
          </a:xfrm>
          <a:prstGeom prst="rect">
            <a:avLst/>
          </a:prstGeom>
        </p:spPr>
      </p:pic>
      <p:pic>
        <p:nvPicPr>
          <p:cNvPr id="20" name="Picture 20" descr="A close up of a sign&#10;&#10;Description generated with high confidence">
            <a:extLst>
              <a:ext uri="{FF2B5EF4-FFF2-40B4-BE49-F238E27FC236}">
                <a16:creationId xmlns:a16="http://schemas.microsoft.com/office/drawing/2014/main" id="{91B4DF93-B7FA-4A19-BF61-10AF33F7B7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107" y="5264266"/>
            <a:ext cx="2743200" cy="878889"/>
          </a:xfrm>
          <a:prstGeom prst="rect">
            <a:avLst/>
          </a:prstGeom>
        </p:spPr>
      </p:pic>
      <p:pic>
        <p:nvPicPr>
          <p:cNvPr id="22" name="Picture 2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4D235A0-08A1-420D-92FD-CBCB466459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1030" y="4475173"/>
            <a:ext cx="1512278" cy="1547447"/>
          </a:xfrm>
          <a:prstGeom prst="rect">
            <a:avLst/>
          </a:prstGeom>
        </p:spPr>
      </p:pic>
      <p:pic>
        <p:nvPicPr>
          <p:cNvPr id="24" name="Picture 2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4298A3E-0D78-414F-A307-637533E007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1981" y="3313567"/>
            <a:ext cx="933450" cy="797170"/>
          </a:xfrm>
          <a:prstGeom prst="rect">
            <a:avLst/>
          </a:prstGeom>
        </p:spPr>
      </p:pic>
      <p:pic>
        <p:nvPicPr>
          <p:cNvPr id="26" name="Picture 2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319C805-9E29-4930-8EAB-92857E092E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83" y="5181564"/>
            <a:ext cx="2743200" cy="786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427FF-ED04-654E-AC05-4BD2F4BCCB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063" b="11435"/>
          <a:stretch/>
        </p:blipFill>
        <p:spPr>
          <a:xfrm>
            <a:off x="3776570" y="2257169"/>
            <a:ext cx="3217224" cy="9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27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BACB0-FD99-41CA-B416-1C14E4EACA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A picture containing person, cake, indoor, cutting&#10;&#10;Description automatically generated">
            <a:extLst>
              <a:ext uri="{FF2B5EF4-FFF2-40B4-BE49-F238E27FC236}">
                <a16:creationId xmlns:a16="http://schemas.microsoft.com/office/drawing/2014/main" id="{1C874FBC-3F94-4B34-B7B4-D87294EC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62" y="1654939"/>
            <a:ext cx="3225899" cy="5203061"/>
          </a:xfrm>
          <a:prstGeom prst="rect">
            <a:avLst/>
          </a:prstGeom>
        </p:spPr>
      </p:pic>
      <p:pic>
        <p:nvPicPr>
          <p:cNvPr id="11" name="Picture 10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E17589D9-B110-40B2-A2C3-00ED592C1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63" y="728875"/>
            <a:ext cx="2540885" cy="4292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0AB1F-8EE6-46F6-A17A-0CA8E646156A}"/>
              </a:ext>
            </a:extLst>
          </p:cNvPr>
          <p:cNvSpPr txBox="1"/>
          <p:nvPr/>
        </p:nvSpPr>
        <p:spPr>
          <a:xfrm>
            <a:off x="2274127" y="1581490"/>
            <a:ext cx="7174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Emerging Market Small Plot Farmers Through Programs Like USAID’s, “Feed the Future”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D9074E1-99AC-4B66-B59A-7DBFBC3DA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2" y="5450225"/>
            <a:ext cx="3027156" cy="9061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B64097-2C6B-4F46-8132-4EA4E305DAE5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1186703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Innovation Impact | Int’l Development</a:t>
            </a:r>
          </a:p>
        </p:txBody>
      </p:sp>
      <p:pic>
        <p:nvPicPr>
          <p:cNvPr id="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2CD54DC-3AB9-D445-8814-BFA1FE1DA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960" y="3422088"/>
            <a:ext cx="3997057" cy="3197645"/>
          </a:xfrm>
          <a:prstGeom prst="rect">
            <a:avLst/>
          </a:prstGeom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69F57CF-4282-5D43-977F-2F884F61D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238" y="3510263"/>
            <a:ext cx="3225898" cy="18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BACB0-FD99-41CA-B416-1C14E4EACA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64097-2C6B-4F46-8132-4EA4E305DAE5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1186703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accent1">
                    <a:lumMod val="75000"/>
                  </a:schemeClr>
                </a:solidFill>
              </a:rPr>
              <a:t>Innovation Impact | Int’l Development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Picture 19" descr="A sign on a counter&#10;&#10;Description automatically generated">
            <a:extLst>
              <a:ext uri="{FF2B5EF4-FFF2-40B4-BE49-F238E27FC236}">
                <a16:creationId xmlns:a16="http://schemas.microsoft.com/office/drawing/2014/main" id="{44355F7E-719B-7A4F-9B43-D25A579A6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6609" y="1871730"/>
            <a:ext cx="5469231" cy="4230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F3D6C-BE3A-5B48-9A92-4738994EDF50}"/>
              </a:ext>
            </a:extLst>
          </p:cNvPr>
          <p:cNvSpPr txBox="1"/>
          <p:nvPr/>
        </p:nvSpPr>
        <p:spPr>
          <a:xfrm>
            <a:off x="935645" y="3250755"/>
            <a:ext cx="6235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/>
              <a:t>Innové</a:t>
            </a:r>
            <a:r>
              <a:rPr lang="en-US" sz="3200" i="1" dirty="0"/>
              <a:t> provided Africa’s first VR Agriculture Input Training… </a:t>
            </a:r>
          </a:p>
        </p:txBody>
      </p:sp>
    </p:spTree>
    <p:extLst>
      <p:ext uri="{BB962C8B-B14F-4D97-AF65-F5344CB8AC3E}">
        <p14:creationId xmlns:p14="http://schemas.microsoft.com/office/powerpoint/2010/main" val="4018715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BACB0-FD99-41CA-B416-1C14E4EACA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64097-2C6B-4F46-8132-4EA4E305DAE5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1186703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accent1">
                    <a:lumMod val="75000"/>
                  </a:schemeClr>
                </a:solidFill>
              </a:rPr>
              <a:t>Innovation Impact | Int’l Development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15" descr="A group of people sitting at a desk with a computer&#10;&#10;Description automatically generated">
            <a:extLst>
              <a:ext uri="{FF2B5EF4-FFF2-40B4-BE49-F238E27FC236}">
                <a16:creationId xmlns:a16="http://schemas.microsoft.com/office/drawing/2014/main" id="{27FBDFE3-2B1D-D449-B042-0607415D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1179" cy="94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BACB0-FD99-41CA-B416-1C14E4EACA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B64097-2C6B-4F46-8132-4EA4E305DAE5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1186703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Innovation Impact | Int’l Development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80BC50-39C8-BC4C-914C-797DE470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2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90BF7-A47F-46B9-8382-16385F8F8E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77000"/>
            <a:ext cx="2844800" cy="365125"/>
          </a:xfrm>
        </p:spPr>
        <p:txBody>
          <a:bodyPr/>
          <a:lstStyle/>
          <a:p>
            <a:fld id="{A37A8C66-6F24-4E1F-93D4-15A805F08753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F060F-553F-4272-9828-4000330261BA}"/>
              </a:ext>
            </a:extLst>
          </p:cNvPr>
          <p:cNvSpPr txBox="1"/>
          <p:nvPr/>
        </p:nvSpPr>
        <p:spPr>
          <a:xfrm rot="16200000">
            <a:off x="-1383835" y="3298364"/>
            <a:ext cx="4971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AGRICULTURE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DA5A08-9DA4-4282-BF10-C58E2FCCBF5B}"/>
              </a:ext>
            </a:extLst>
          </p:cNvPr>
          <p:cNvSpPr txBox="1">
            <a:spLocks/>
          </p:cNvSpPr>
          <p:nvPr/>
        </p:nvSpPr>
        <p:spPr>
          <a:xfrm>
            <a:off x="935645" y="314114"/>
            <a:ext cx="10551699" cy="908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Traditional Training vs VR Training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7408D-9E6D-F44F-BB7B-F40BDA818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9" y="1316039"/>
            <a:ext cx="3937000" cy="506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717E3-14C8-5B4E-AB78-E4E6C4CC2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501" y="1222378"/>
            <a:ext cx="3911600" cy="325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33305-C8CE-124A-9860-69644873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494" y="4385768"/>
            <a:ext cx="2927100" cy="1600944"/>
          </a:xfrm>
          <a:prstGeom prst="rect">
            <a:avLst/>
          </a:prstGeom>
        </p:spPr>
      </p:pic>
      <p:sp>
        <p:nvSpPr>
          <p:cNvPr id="7" name="Line Callout 1 6">
            <a:extLst>
              <a:ext uri="{FF2B5EF4-FFF2-40B4-BE49-F238E27FC236}">
                <a16:creationId xmlns:a16="http://schemas.microsoft.com/office/drawing/2014/main" id="{ADA1C12C-3216-7A45-B713-6F725484F7CE}"/>
              </a:ext>
            </a:extLst>
          </p:cNvPr>
          <p:cNvSpPr/>
          <p:nvPr/>
        </p:nvSpPr>
        <p:spPr>
          <a:xfrm>
            <a:off x="9997885" y="2729574"/>
            <a:ext cx="884369" cy="412955"/>
          </a:xfrm>
          <a:prstGeom prst="borderCallout1">
            <a:avLst>
              <a:gd name="adj1" fmla="val 18750"/>
              <a:gd name="adj2" fmla="val -8333"/>
              <a:gd name="adj3" fmla="val 129642"/>
              <a:gd name="adj4" fmla="val -1735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43.25%</a:t>
            </a: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5689DAB9-5F45-2747-851A-8A092A01BCBE}"/>
              </a:ext>
            </a:extLst>
          </p:cNvPr>
          <p:cNvSpPr/>
          <p:nvPr/>
        </p:nvSpPr>
        <p:spPr>
          <a:xfrm>
            <a:off x="9997886" y="3241071"/>
            <a:ext cx="884369" cy="412955"/>
          </a:xfrm>
          <a:prstGeom prst="borderCallout1">
            <a:avLst>
              <a:gd name="adj1" fmla="val 18750"/>
              <a:gd name="adj2" fmla="val -8333"/>
              <a:gd name="adj3" fmla="val 36786"/>
              <a:gd name="adj4" fmla="val -1735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48.45%</a:t>
            </a:r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7DA67359-4F40-354F-8A23-B1BE1582CEA7}"/>
              </a:ext>
            </a:extLst>
          </p:cNvPr>
          <p:cNvSpPr/>
          <p:nvPr/>
        </p:nvSpPr>
        <p:spPr>
          <a:xfrm>
            <a:off x="9997886" y="3752568"/>
            <a:ext cx="884369" cy="412955"/>
          </a:xfrm>
          <a:prstGeom prst="borderCallout1">
            <a:avLst>
              <a:gd name="adj1" fmla="val 18750"/>
              <a:gd name="adj2" fmla="val -8333"/>
              <a:gd name="adj3" fmla="val -51785"/>
              <a:gd name="adj4" fmla="val -1735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CDB32"/>
                </a:solidFill>
              </a:rPr>
              <a:t>88.90%</a:t>
            </a:r>
          </a:p>
        </p:txBody>
      </p:sp>
    </p:spTree>
    <p:extLst>
      <p:ext uri="{BB962C8B-B14F-4D97-AF65-F5344CB8AC3E}">
        <p14:creationId xmlns:p14="http://schemas.microsoft.com/office/powerpoint/2010/main" val="68049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DA879C01-7745-F243-B242-F23C17915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656" r="4264" b="-1"/>
          <a:stretch/>
        </p:blipFill>
        <p:spPr>
          <a:xfrm rot="5400000">
            <a:off x="-217779" y="217473"/>
            <a:ext cx="6858001" cy="64230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3DA5A08-9DA4-4282-BF10-C58E2FCCBF5B}"/>
              </a:ext>
            </a:extLst>
          </p:cNvPr>
          <p:cNvSpPr txBox="1">
            <a:spLocks/>
          </p:cNvSpPr>
          <p:nvPr/>
        </p:nvSpPr>
        <p:spPr>
          <a:xfrm>
            <a:off x="6422748" y="415201"/>
            <a:ext cx="4800261" cy="852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0000"/>
                </a:solidFill>
              </a:rPr>
              <a:t>Global Mission</a:t>
            </a:r>
          </a:p>
          <a:p>
            <a:pPr algn="ctr">
              <a:spcAft>
                <a:spcPts val="60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CB36B6-56D7-4146-A0A5-85C08D2872CF}"/>
              </a:ext>
            </a:extLst>
          </p:cNvPr>
          <p:cNvSpPr/>
          <p:nvPr/>
        </p:nvSpPr>
        <p:spPr>
          <a:xfrm>
            <a:off x="6422748" y="1267326"/>
            <a:ext cx="56248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Use Advance Technology to increase Food Security &amp; Sustainability to the next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Advance Gender Produced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Education within Youth Empowerment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193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390</Words>
  <Application>Microsoft Macintosh PowerPoint</Application>
  <PresentationFormat>Widescreen</PresentationFormat>
  <Paragraphs>95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LT Std Cond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Crosswhite</dc:creator>
  <cp:lastModifiedBy>Bryan Crosswhite</cp:lastModifiedBy>
  <cp:revision>2</cp:revision>
  <dcterms:created xsi:type="dcterms:W3CDTF">2019-08-28T11:27:25Z</dcterms:created>
  <dcterms:modified xsi:type="dcterms:W3CDTF">2019-08-28T11:40:03Z</dcterms:modified>
</cp:coreProperties>
</file>